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29c7c5d36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29c7c5d36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29c7c5d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29c7c5d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2a82a9dff_1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2a82a9dff_1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29c7c5d3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29c7c5d3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2a82a9dff_1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2a82a9dff_1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29c7c5d36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29c7c5d36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29c7c5d36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29c7c5d36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statista.com/topics/2430/smart-home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7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electronics.stackexchange.com/questions/5666/are-coin-cells-a-suitable-replacement-for-aa-batteri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Gesture Recognition Smart Home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 Van Cleave, David Yang, Jiangnan Liu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Motivation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1960800" y="3736425"/>
            <a:ext cx="5222400" cy="4281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00"/>
                </a:solidFill>
              </a:rPr>
              <a:t>Smart home technology should be for everyone. </a:t>
            </a:r>
            <a:endParaRPr sz="18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2449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FFFFFF"/>
                </a:highlight>
              </a:rPr>
              <a:t>50,000 new amputations every year in USA.</a:t>
            </a:r>
            <a:endParaRPr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FFFFFF"/>
                </a:highlight>
              </a:rPr>
              <a:t>Of all injures reported, injuries to fingers and hands accounted for more than 23%</a:t>
            </a:r>
            <a:r>
              <a:rPr baseline="30000" lang="en">
                <a:highlight>
                  <a:srgbClr val="FFFFFF"/>
                </a:highlight>
              </a:rPr>
              <a:t>[1]</a:t>
            </a:r>
            <a:r>
              <a:rPr lang="en">
                <a:highlight>
                  <a:srgbClr val="FFFFFF"/>
                </a:highlight>
              </a:rPr>
              <a:t>.</a:t>
            </a:r>
            <a:endParaRPr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Approximately 7.5 million people</a:t>
            </a:r>
            <a:r>
              <a:rPr baseline="30000" lang="en"/>
              <a:t>[2] </a:t>
            </a:r>
            <a:r>
              <a:rPr lang="en"/>
              <a:t>in the United States have trouble using their voices.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E6E6E"/>
              </a:buClr>
              <a:buSzPts val="1800"/>
              <a:buChar char="●"/>
            </a:pPr>
            <a:r>
              <a:rPr lang="en">
                <a:solidFill>
                  <a:srgbClr val="6E6E6E"/>
                </a:solidFill>
                <a:highlight>
                  <a:srgbClr val="FFFFFF"/>
                </a:highlight>
              </a:rPr>
              <a:t>Smart house market will approach 40 billion USD in the US alone by 2020</a:t>
            </a:r>
            <a:r>
              <a:rPr baseline="30000" lang="en">
                <a:solidFill>
                  <a:srgbClr val="6E6E6E"/>
                </a:solidFill>
                <a:highlight>
                  <a:srgbClr val="FFFFFF"/>
                </a:highlight>
              </a:rPr>
              <a:t>[3]</a:t>
            </a:r>
            <a:r>
              <a:rPr lang="en">
                <a:solidFill>
                  <a:srgbClr val="6E6E6E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524850" y="4461175"/>
            <a:ext cx="79206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222"/>
                </a:solidFill>
                <a:highlight>
                  <a:srgbClr val="FFFFFF"/>
                </a:highlight>
              </a:rPr>
              <a:t>[1] Bureau of Labor 2014.</a:t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222"/>
                </a:solidFill>
                <a:highlight>
                  <a:srgbClr val="FFFFFF"/>
                </a:highlight>
              </a:rPr>
              <a:t>[2]National Institute of Deafness and Other Communication Disorders, 2016.</a:t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222"/>
                </a:solidFill>
                <a:highlight>
                  <a:srgbClr val="FFFFFF"/>
                </a:highlight>
              </a:rPr>
              <a:t>[</a:t>
            </a:r>
            <a:r>
              <a:rPr lang="en" sz="900">
                <a:solidFill>
                  <a:srgbClr val="666666"/>
                </a:solidFill>
                <a:highlight>
                  <a:srgbClr val="FFFFFF"/>
                </a:highlight>
              </a:rPr>
              <a:t>3]</a:t>
            </a:r>
            <a:r>
              <a:rPr lang="en" sz="1100" u="sng">
                <a:solidFill>
                  <a:srgbClr val="666666"/>
                </a:solidFill>
                <a:hlinkClick r:id="rId3"/>
              </a:rPr>
              <a:t>https://www.statista.com/topics/2430/smart-homes/</a:t>
            </a:r>
            <a:endParaRPr sz="9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Work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460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Hand gesture recognition technology: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glove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surface Electromyography (sEMG)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Force Myography (FMG)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Lack of privacy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Low accuracy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Inconvenient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Relies on the hand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Expensive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9472" y="941513"/>
            <a:ext cx="2616050" cy="165347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524850" y="4461175"/>
            <a:ext cx="79206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222"/>
                </a:solidFill>
                <a:highlight>
                  <a:srgbClr val="FFFFFF"/>
                </a:highlight>
              </a:rPr>
              <a:t>[1] </a:t>
            </a:r>
            <a:r>
              <a:rPr lang="en" sz="900">
                <a:solidFill>
                  <a:srgbClr val="222222"/>
                </a:solidFill>
                <a:highlight>
                  <a:srgbClr val="FFFFFF"/>
                </a:highlight>
              </a:rPr>
              <a:t>Abhishek, Kalpattu S., Lee Chun Kai Qubeley, and Derek Ho. "Glove-based hand gesture recognition sign language translator using capacitive touch sensor." </a:t>
            </a:r>
            <a:r>
              <a:rPr i="1" lang="en" sz="900">
                <a:solidFill>
                  <a:srgbClr val="222222"/>
                </a:solidFill>
                <a:highlight>
                  <a:srgbClr val="FFFFFF"/>
                </a:highlight>
              </a:rPr>
              <a:t>2016 IEEE International Conference on Electron Devices and Solid-State Circuits (EDSSC)</a:t>
            </a:r>
            <a:r>
              <a:rPr lang="en" sz="900">
                <a:solidFill>
                  <a:srgbClr val="222222"/>
                </a:solidFill>
                <a:highlight>
                  <a:srgbClr val="FFFFFF"/>
                </a:highlight>
              </a:rPr>
              <a:t>. IEEE, 2016.</a:t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[2] Jiang, Xianta, et al. "Exploration of force myography and surface electromyography in hand gesture classification." </a:t>
            </a:r>
            <a:r>
              <a:rPr i="1" lang="en" sz="1000">
                <a:solidFill>
                  <a:srgbClr val="222222"/>
                </a:solidFill>
                <a:highlight>
                  <a:srgbClr val="FFFFFF"/>
                </a:highlight>
              </a:rPr>
              <a:t>Medical engineering &amp; physics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 41 (2017): 63-73.</a:t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6775" y="3178150"/>
            <a:ext cx="2441450" cy="117804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6209800" y="2660575"/>
            <a:ext cx="8676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Fig. 1 </a:t>
            </a:r>
            <a:r>
              <a:rPr baseline="30000" lang="en" sz="1200"/>
              <a:t>[1]</a:t>
            </a:r>
            <a:endParaRPr baseline="30000" sz="1200"/>
          </a:p>
        </p:txBody>
      </p:sp>
      <p:sp>
        <p:nvSpPr>
          <p:cNvPr id="74" name="Google Shape;74;p15"/>
          <p:cNvSpPr txBox="1"/>
          <p:nvPr/>
        </p:nvSpPr>
        <p:spPr>
          <a:xfrm>
            <a:off x="6209800" y="4280000"/>
            <a:ext cx="6954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Fig. 2</a:t>
            </a:r>
            <a:r>
              <a:rPr baseline="30000" lang="en" sz="1200"/>
              <a:t>[2]</a:t>
            </a:r>
            <a:endParaRPr baseline="30000"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9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4919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FFFFFF"/>
                </a:highlight>
              </a:rPr>
              <a:t>A wristband with Force Myography (FMG) that can control smart home devices with hand gestures.</a:t>
            </a:r>
            <a:endParaRPr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FFFFFF"/>
                </a:highlight>
              </a:rPr>
              <a:t>Targets:</a:t>
            </a:r>
            <a:endParaRPr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FF"/>
                </a:highlight>
              </a:rPr>
              <a:t>Sweat-proof</a:t>
            </a:r>
            <a:endParaRPr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FF"/>
                </a:highlight>
              </a:rPr>
              <a:t>Inexpensive</a:t>
            </a:r>
            <a:endParaRPr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FF"/>
                </a:highlight>
              </a:rPr>
              <a:t>User privacy</a:t>
            </a:r>
            <a:endParaRPr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FF"/>
                </a:highlight>
              </a:rPr>
              <a:t>Accuracy</a:t>
            </a:r>
            <a:endParaRPr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FF"/>
                </a:highlight>
              </a:rPr>
              <a:t>Low latency response</a:t>
            </a:r>
            <a:endParaRPr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FFFFFF"/>
                </a:highlight>
              </a:rPr>
              <a:t>Customizable</a:t>
            </a:r>
            <a:endParaRPr>
              <a:highlight>
                <a:srgbClr val="FFFFFF"/>
              </a:highlight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9250" y="1521825"/>
            <a:ext cx="3503050" cy="19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System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1522050" y="1724475"/>
            <a:ext cx="380400" cy="2999700"/>
          </a:xfrm>
          <a:prstGeom prst="rightBrace">
            <a:avLst>
              <a:gd fmla="val 16554" name="adj1"/>
              <a:gd fmla="val 41062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>
            <a:off x="3156400" y="2696725"/>
            <a:ext cx="624900" cy="327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0588" y="2191438"/>
            <a:ext cx="496524" cy="49652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/>
          <p:nvPr/>
        </p:nvSpPr>
        <p:spPr>
          <a:xfrm>
            <a:off x="1902450" y="2580600"/>
            <a:ext cx="1219500" cy="5727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</a:t>
            </a: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3852175" y="2574325"/>
            <a:ext cx="1219500" cy="572700"/>
          </a:xfrm>
          <a:prstGeom prst="roundRect">
            <a:avLst>
              <a:gd fmla="val 16667" name="adj"/>
            </a:avLst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3</a:t>
            </a: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5187650" y="2696725"/>
            <a:ext cx="624900" cy="327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3750" y="1797327"/>
            <a:ext cx="1986851" cy="198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8150" y="2337696"/>
            <a:ext cx="697800" cy="69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6">
            <a:alphaModFix/>
          </a:blip>
          <a:srcRect b="16537" l="21183" r="24762" t="13596"/>
          <a:stretch/>
        </p:blipFill>
        <p:spPr>
          <a:xfrm>
            <a:off x="6404600" y="3690725"/>
            <a:ext cx="810051" cy="78527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335725" y="4323100"/>
            <a:ext cx="1181100" cy="572700"/>
          </a:xfrm>
          <a:prstGeom prst="roundRect">
            <a:avLst>
              <a:gd fmla="val 16667" name="adj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Accelerometer</a:t>
            </a:r>
            <a:endParaRPr sz="1000"/>
          </a:p>
        </p:txBody>
      </p:sp>
      <p:sp>
        <p:nvSpPr>
          <p:cNvPr id="98" name="Google Shape;98;p17"/>
          <p:cNvSpPr/>
          <p:nvPr/>
        </p:nvSpPr>
        <p:spPr>
          <a:xfrm>
            <a:off x="335725" y="3574188"/>
            <a:ext cx="1181100" cy="5727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Gyroscope</a:t>
            </a:r>
            <a:endParaRPr sz="1000"/>
          </a:p>
        </p:txBody>
      </p:sp>
      <p:sp>
        <p:nvSpPr>
          <p:cNvPr id="99" name="Google Shape;99;p17"/>
          <p:cNvSpPr/>
          <p:nvPr/>
        </p:nvSpPr>
        <p:spPr>
          <a:xfrm>
            <a:off x="335725" y="1574544"/>
            <a:ext cx="1181100" cy="327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Force Sensor</a:t>
            </a:r>
            <a:endParaRPr sz="1000"/>
          </a:p>
        </p:txBody>
      </p:sp>
      <p:sp>
        <p:nvSpPr>
          <p:cNvPr id="100" name="Google Shape;100;p17"/>
          <p:cNvSpPr/>
          <p:nvPr/>
        </p:nvSpPr>
        <p:spPr>
          <a:xfrm>
            <a:off x="335725" y="1980575"/>
            <a:ext cx="1181100" cy="327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Force Sensor</a:t>
            </a:r>
            <a:endParaRPr sz="1000"/>
          </a:p>
        </p:txBody>
      </p:sp>
      <p:sp>
        <p:nvSpPr>
          <p:cNvPr id="101" name="Google Shape;101;p17"/>
          <p:cNvSpPr/>
          <p:nvPr/>
        </p:nvSpPr>
        <p:spPr>
          <a:xfrm>
            <a:off x="335725" y="3024625"/>
            <a:ext cx="1181100" cy="327900"/>
          </a:xfrm>
          <a:prstGeom prst="roundRect">
            <a:avLst>
              <a:gd fmla="val 16667" name="adj"/>
            </a:avLst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Force Sensor</a:t>
            </a:r>
            <a:endParaRPr sz="1000"/>
          </a:p>
        </p:txBody>
      </p:sp>
      <p:cxnSp>
        <p:nvCxnSpPr>
          <p:cNvPr id="102" name="Google Shape;102;p17"/>
          <p:cNvCxnSpPr/>
          <p:nvPr/>
        </p:nvCxnSpPr>
        <p:spPr>
          <a:xfrm>
            <a:off x="926275" y="2424700"/>
            <a:ext cx="0" cy="523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103" name="Google Shape;103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66347" y="2191448"/>
            <a:ext cx="496500" cy="49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/>
          <p:nvPr/>
        </p:nvSpPr>
        <p:spPr>
          <a:xfrm rot="5400000">
            <a:off x="6522075" y="3223500"/>
            <a:ext cx="488100" cy="327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7878250" y="3041425"/>
            <a:ext cx="15729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Amazon SageMaker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974100" y="2409525"/>
            <a:ext cx="697800" cy="1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(x8)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5091650" y="2972925"/>
            <a:ext cx="810000" cy="1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MQTT</a:t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7443250" y="2643600"/>
            <a:ext cx="624900" cy="294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Gesture Classification</a:t>
            </a:r>
            <a:endParaRPr/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3307"/>
            <a:ext cx="8520602" cy="4771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3469425" y="1999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to Questions</a:t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Hardware implementation: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Considering a device wearing throughout the day, using AA battery instead of </a:t>
            </a:r>
            <a:r>
              <a:rPr lang="en"/>
              <a:t>coin cells.</a:t>
            </a:r>
            <a:r>
              <a:rPr baseline="30000" lang="en"/>
              <a:t>[1]</a:t>
            </a:r>
            <a:endParaRPr baseline="30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 smart home: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 is convenient and magical.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 do you need both cloud and Raspberry Pi?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Raspberry Pi is the edge computing node.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cloud is more powerful than Pi in machine learning.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Possible “Active Learning” with multiple users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0"/>
          <p:cNvSpPr txBox="1"/>
          <p:nvPr/>
        </p:nvSpPr>
        <p:spPr>
          <a:xfrm>
            <a:off x="524850" y="4461175"/>
            <a:ext cx="79206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222"/>
                </a:solidFill>
                <a:highlight>
                  <a:srgbClr val="FFFFFF"/>
                </a:highlight>
              </a:rPr>
              <a:t>[1] </a:t>
            </a:r>
            <a:r>
              <a:rPr lang="en" sz="1100" u="sng">
                <a:solidFill>
                  <a:srgbClr val="666666"/>
                </a:solidFill>
                <a:hlinkClick r:id="rId3"/>
              </a:rPr>
              <a:t>https://electronics.stackexchange.com/questions/5666/are-coin-cells-a-suitable-replacement-for-aa-batteries</a:t>
            </a:r>
            <a:endParaRPr sz="9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